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3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604"/>
    <p:restoredTop sz="94681"/>
  </p:normalViewPr>
  <p:slideViewPr>
    <p:cSldViewPr snapToGrid="0">
      <p:cViewPr varScale="1">
        <p:scale>
          <a:sx n="147" d="100"/>
          <a:sy n="147" d="100"/>
        </p:scale>
        <p:origin x="224" y="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DE6C8-AB1D-4204-BC9C-3366B0BF04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4088" y="889820"/>
            <a:ext cx="9989574" cy="3598606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7B9009-EE50-4EE5-B6EB-CD6EC83D3F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4088" y="4488426"/>
            <a:ext cx="6991776" cy="1302774"/>
          </a:xfrm>
        </p:spPr>
        <p:txBody>
          <a:bodyPr anchor="b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C8667E-058A-436F-B8EA-5B3A99D43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1EADE-8E88-4C7C-8AC5-FB148DE4940E}" type="datetime1">
              <a:rPr lang="en-US" smtClean="0"/>
              <a:t>5/6/25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680305-1AD7-482D-BFFD-6CDB83AB3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5762A1-52E9-402D-B65E-DF193E44C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6922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359C1-C098-4BF4-A55D-782F4E606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343C7E-1E8B-4D38-9B81-1AA2A8978E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A70B00-53AE-4D3F-91BE-A8D789ED9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C8B9C-477D-492A-96AD-1FC2CC997A73}" type="datetime1">
              <a:rPr lang="en-US" smtClean="0"/>
              <a:t>5/6/25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647FC7-8124-4F70-A849-B6BCC5189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7CEBE4-50DC-47DB-B699-CCC024336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3022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418279-D3B8-4C6A-AB74-9DE3777712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42322" y="997974"/>
            <a:ext cx="2349043" cy="498495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8F733C-9309-4197-BACA-207CDC8935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8927" y="997973"/>
            <a:ext cx="8473395" cy="498495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ACD4D0-5BE6-412D-B08B-5DFFD5935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3AED5-E26D-4E29-B1B3-7847B6779594}" type="datetime1">
              <a:rPr lang="en-US" smtClean="0"/>
              <a:t>5/6/25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021651-B786-4A39-A10F-F5231D0A2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504D2D-9379-40DE-9F45-3004BE54F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24683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87CA6-BFD9-4CB1-8892-F6B062E82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DA8C3-9C0C-4E52-9A62-E4DB159E6B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C3EC35-E02F-41FF-9232-F90692A90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B6794-849E-4626-908B-D15793550EFB}" type="datetime1">
              <a:rPr lang="en-US" smtClean="0"/>
              <a:t>5/6/25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D13D38-5DF1-443B-8A12-71E834FDC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5E644A-4A37-4757-9809-5B035E287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7587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6578B-CD85-4BF1-A729-E8E8079B5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383" y="1709738"/>
            <a:ext cx="10632067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8448C1-C13F-4826-8347-EEB00A6643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5383" y="4589463"/>
            <a:ext cx="10632067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06546A-957F-4C4D-9744-1177AD258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B64E7-5594-42A3-ADBF-E95A7ACEAD64}" type="datetime1">
              <a:rPr lang="en-US" smtClean="0"/>
              <a:t>5/6/25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DB149C-CC63-4E3A-A83D-EF637EB51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B94775-7982-41EC-B584-D51224D38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9482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E4BD8-507D-48E4-A624-F16A741C3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14400"/>
            <a:ext cx="10691265" cy="13075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0A07E4-3A39-457C-A059-7DFB6039D9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04088" y="2221992"/>
            <a:ext cx="5212080" cy="37398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141E17-47CE-4A78-B0FA-0E9786DA67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81344" y="2221992"/>
            <a:ext cx="5212080" cy="37398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F02C13-D3ED-4044-9716-F29D79A18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62B0B-D248-4FFB-8695-AD7FA4B1284A}" type="datetime1">
              <a:rPr lang="en-US" smtClean="0"/>
              <a:t>5/6/25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F334AD-FB29-4355-B5CF-85E61B4F3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5AA154-790C-4774-9C21-8C543E733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42755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7DD35-7673-4F88-86B0-634883B5E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7" y="929147"/>
            <a:ext cx="10689336" cy="79845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C820D7-3E0B-47C6-A583-C4C839C5AF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4088" y="1756538"/>
            <a:ext cx="5212080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839A7B-97D5-400F-B802-A0FF28FE9F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04088" y="2442702"/>
            <a:ext cx="5212080" cy="35191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E0ECA2-DBF1-4681-9DFA-93AFD1B371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81344" y="1756538"/>
            <a:ext cx="5212080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0EBBBB-517F-4ED7-9E51-CF0F7590B4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81344" y="2442702"/>
            <a:ext cx="5212080" cy="35191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11B5C7-1E37-478F-B4B0-C7202FFE4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78EFB-9159-4510-B73F-4F0409ADE937}" type="datetime1">
              <a:rPr lang="en-US" smtClean="0"/>
              <a:t>5/6/25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53F7EF-507C-4CB3-86C5-8B34FFFC1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E3DEA6-E4EB-4C2A-8B4F-55EC965B6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25275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32964-A933-4B98-A141-A4B316DAF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684C9D-23DA-42B0-9DD3-7592F72E8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C9412-2452-4BED-A324-9D8C115361AD}" type="datetime1">
              <a:rPr lang="en-US" smtClean="0"/>
              <a:t>5/6/25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BF8F05-876F-49D8-AE30-5BB2A91EC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3D20DA-9260-4577-BB51-789570A24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1316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2C1F24-E0A1-45A7-8EF5-92CD97993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18F62-D251-40E8-A23C-F4CFE9FEAB41}" type="datetime1">
              <a:rPr lang="en-US" smtClean="0"/>
              <a:t>5/6/25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021C19-210E-46B0-9036-5D8AECC92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880FEF-487E-44DF-8615-DF2210419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7051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568EE-74C8-43A6-90BC-2DDD965CF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1069848"/>
            <a:ext cx="4093599" cy="131673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1C35AC-CAE3-48CF-A3E4-A075C9FDD7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069848"/>
            <a:ext cx="6172200" cy="479120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9D03EA-5FAD-4609-A2B8-624E426847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4088" y="2551176"/>
            <a:ext cx="4093599" cy="331927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58D2EA-2191-4216-B64D-067BDFE12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76144-149E-4874-93A5-554A0357CF82}" type="datetime1">
              <a:rPr lang="en-US" smtClean="0"/>
              <a:t>5/6/25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042128-DAB4-481C-BEE6-3523E8E88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50E382-C500-4A4C-A7C6-43860383A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8778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FE98B-EACF-4251-A8AF-0D9EDD17C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1066800"/>
            <a:ext cx="4103431" cy="1317523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05F473-761A-4002-AF70-9FF878D013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066800"/>
            <a:ext cx="6172200" cy="47942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0C2E6A-F834-4540-BB00-E13CB45DC3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4088" y="2552700"/>
            <a:ext cx="4103431" cy="33162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C38EAB-AD63-415C-B263-BA1D8FBE3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A65D8-0540-4835-AE5C-25D29DBA01BE}" type="datetime1">
              <a:rPr lang="en-US" smtClean="0"/>
              <a:t>5/6/25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2E5541-B6DE-45E8-BCFE-0DFC4F574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B78D45-289B-46AF-8CB9-E6150BEA1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7740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A362AC-B59F-4AC7-B279-57DDD5336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14400"/>
            <a:ext cx="10691265" cy="13075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6042DB-75BD-4EC1-B6D9-8A72EF940C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0635" y="2221992"/>
            <a:ext cx="10691265" cy="37398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DD1378-7C96-4079-B44C-3D86B46575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9448" y="6356350"/>
            <a:ext cx="25495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fld id="{E31BA835-12AC-4E8F-955A-EA3F4DE2791F}" type="datetime1">
              <a:rPr lang="en-US" smtClean="0"/>
              <a:t>5/6/25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9B6B78-577F-43F5-BAEE-BF72484C98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04088" y="6356350"/>
            <a:ext cx="45397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CC75B8-AF8F-4D8A-9B3D-D1951A64BA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/>
                </a:solidFill>
              </a:defRPr>
            </a:lvl1pPr>
          </a:lstStyle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64F9B95-9045-48D2-B9F3-2927E98F54AA}"/>
              </a:ext>
            </a:extLst>
          </p:cNvPr>
          <p:cNvCxnSpPr>
            <a:cxnSpLocks/>
          </p:cNvCxnSpPr>
          <p:nvPr/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85AA86F-6A4D-4BCB-A045-D992CDC2959B}"/>
              </a:ext>
            </a:extLst>
          </p:cNvPr>
          <p:cNvCxnSpPr>
            <a:cxnSpLocks/>
          </p:cNvCxnSpPr>
          <p:nvPr/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23710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72" r:id="rId6"/>
    <p:sldLayoutId id="2147483677" r:id="rId7"/>
    <p:sldLayoutId id="2147483673" r:id="rId8"/>
    <p:sldLayoutId id="2147483674" r:id="rId9"/>
    <p:sldLayoutId id="2147483675" r:id="rId10"/>
    <p:sldLayoutId id="2147483676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cap="all" spc="3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328251-EBEA-550F-8B05-57C8E6B20C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1366759"/>
            <a:ext cx="3076032" cy="3447212"/>
          </a:xfrm>
        </p:spPr>
        <p:txBody>
          <a:bodyPr>
            <a:normAutofit/>
          </a:bodyPr>
          <a:lstStyle/>
          <a:p>
            <a:r>
              <a:rPr lang="en-IE" sz="3700" b="1" dirty="0"/>
              <a:t>Examining the Factors Influencing Injuries in the NFL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4E3DE7-F3ED-4428-0D1F-04F9974C4F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9624" y="4914199"/>
            <a:ext cx="2703583" cy="965440"/>
          </a:xfrm>
        </p:spPr>
        <p:txBody>
          <a:bodyPr>
            <a:normAutofit/>
          </a:bodyPr>
          <a:lstStyle/>
          <a:p>
            <a:r>
              <a:rPr lang="en-IE" sz="1800" dirty="0"/>
              <a:t>Eoin Quinn – 21356173</a:t>
            </a:r>
          </a:p>
          <a:p>
            <a:r>
              <a:rPr lang="en-IE" sz="1800" dirty="0"/>
              <a:t>Ronan Kelly – 21374881 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3716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Video 3" descr="American Football Players">
            <a:extLst>
              <a:ext uri="{FF2B5EF4-FFF2-40B4-BE49-F238E27FC236}">
                <a16:creationId xmlns:a16="http://schemas.microsoft.com/office/drawing/2014/main" id="{EE4CF66B-4EB9-4161-5E44-DFFD8E76620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284" r="-1" b="-1"/>
          <a:stretch/>
        </p:blipFill>
        <p:spPr>
          <a:xfrm>
            <a:off x="4038600" y="1366759"/>
            <a:ext cx="7353299" cy="4124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420467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mute="1">
                <p:cTn id="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4F6ADE-A38F-E43D-329D-C2A347936B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4761" y="3141553"/>
            <a:ext cx="2910439" cy="923453"/>
          </a:xfrm>
        </p:spPr>
        <p:txBody>
          <a:bodyPr/>
          <a:lstStyle/>
          <a:p>
            <a:r>
              <a:rPr lang="en-IE" b="1" dirty="0"/>
              <a:t>Thank you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E9DD48CB-FCE8-4F97-C853-A0F78DAE0C24}"/>
              </a:ext>
            </a:extLst>
          </p:cNvPr>
          <p:cNvSpPr txBox="1">
            <a:spLocks/>
          </p:cNvSpPr>
          <p:nvPr/>
        </p:nvSpPr>
        <p:spPr>
          <a:xfrm>
            <a:off x="729624" y="4914199"/>
            <a:ext cx="2703583" cy="96544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E" sz="1800"/>
              <a:t>Eoin Quinn – 21356173</a:t>
            </a:r>
          </a:p>
          <a:p>
            <a:r>
              <a:rPr lang="en-IE" sz="1800"/>
              <a:t>Ronan Kelly – 21374881 </a:t>
            </a:r>
            <a:endParaRPr lang="en-IE" sz="1800" dirty="0"/>
          </a:p>
        </p:txBody>
      </p:sp>
      <p:pic>
        <p:nvPicPr>
          <p:cNvPr id="7170" name="Picture 2" descr="Football">
            <a:extLst>
              <a:ext uri="{FF2B5EF4-FFF2-40B4-BE49-F238E27FC236}">
                <a16:creationId xmlns:a16="http://schemas.microsoft.com/office/drawing/2014/main" id="{428A6103-0FB8-D5EC-DF38-DBB41E367A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791049" flipH="1">
            <a:off x="729624" y="968228"/>
            <a:ext cx="965440" cy="965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Football">
            <a:extLst>
              <a:ext uri="{FF2B5EF4-FFF2-40B4-BE49-F238E27FC236}">
                <a16:creationId xmlns:a16="http://schemas.microsoft.com/office/drawing/2014/main" id="{05B8F196-3F74-8BA7-D1AA-798994B7FE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791049" flipH="1">
            <a:off x="10297330" y="5113805"/>
            <a:ext cx="965440" cy="965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9EB1F53D-3E85-DCA3-4C49-999E2C862A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2921" y="878032"/>
            <a:ext cx="1855978" cy="1364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49067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741D73-DFA1-B13B-E088-1ECF7E9283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899025"/>
            <a:ext cx="4048432" cy="89373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dirty="0"/>
              <a:t>The Problem: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6AE87C-92BE-C657-1820-02B58E296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967879"/>
            <a:ext cx="5773993" cy="3739747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en-US" dirty="0"/>
              <a:t>Injuries are a growing concern in sports.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The NFL is no exception.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High medical costs &amp; long-term health consequences</a:t>
            </a:r>
          </a:p>
          <a:p>
            <a:pPr marL="0" indent="0">
              <a:buNone/>
            </a:pPr>
            <a:r>
              <a:rPr lang="en-US" dirty="0"/>
              <a:t>.</a:t>
            </a:r>
          </a:p>
          <a:p>
            <a:r>
              <a:rPr lang="en-US" dirty="0"/>
              <a:t>Reactive vs. Proactive. </a:t>
            </a:r>
          </a:p>
          <a:p>
            <a:endParaRPr lang="en-US" dirty="0"/>
          </a:p>
          <a:p>
            <a:r>
              <a:rPr lang="en-US" dirty="0"/>
              <a:t>Existing models lack transparency</a:t>
            </a:r>
          </a:p>
          <a:p>
            <a:pPr marL="0" indent="0">
              <a:buNone/>
            </a:pPr>
            <a:endParaRPr lang="en-US" sz="180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3716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phic 6" descr="Football">
            <a:extLst>
              <a:ext uri="{FF2B5EF4-FFF2-40B4-BE49-F238E27FC236}">
                <a16:creationId xmlns:a16="http://schemas.microsoft.com/office/drawing/2014/main" id="{A274CECE-DC4E-1F7C-F290-A8F6149567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79894" y="199772"/>
            <a:ext cx="3148712" cy="28826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4E6E54A-81A8-EC4E-9F86-5E1E737590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5210" y="3340600"/>
            <a:ext cx="5216690" cy="2942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7154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F0A4E2-537B-ACED-7331-4B7819635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896112"/>
            <a:ext cx="5395366" cy="902708"/>
          </a:xfrm>
        </p:spPr>
        <p:txBody>
          <a:bodyPr/>
          <a:lstStyle/>
          <a:p>
            <a:r>
              <a:rPr lang="en-IE" b="1" dirty="0"/>
              <a:t>The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9C7E82-E642-7C1C-1869-5E716A95E7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635" y="2221992"/>
            <a:ext cx="6555571" cy="3739896"/>
          </a:xfrm>
        </p:spPr>
        <p:txBody>
          <a:bodyPr>
            <a:normAutofit lnSpcReduction="10000"/>
          </a:bodyPr>
          <a:lstStyle/>
          <a:p>
            <a:r>
              <a:rPr lang="en-IE" dirty="0"/>
              <a:t>Injury play data (2019-2020) – 1513 rows, 84 columns.</a:t>
            </a:r>
            <a:br>
              <a:rPr lang="en-IE" dirty="0"/>
            </a:br>
            <a:endParaRPr lang="en-IE" dirty="0"/>
          </a:p>
          <a:p>
            <a:r>
              <a:rPr lang="en-IE" dirty="0"/>
              <a:t>Remaining play-by-play data – 94963 rows, 372 columns.</a:t>
            </a:r>
            <a:br>
              <a:rPr lang="en-IE" dirty="0"/>
            </a:br>
            <a:endParaRPr lang="en-IE" dirty="0"/>
          </a:p>
          <a:p>
            <a:r>
              <a:rPr lang="en-IE" dirty="0"/>
              <a:t>Processed individually before merging – 106 False negatives.</a:t>
            </a:r>
            <a:br>
              <a:rPr lang="en-IE" dirty="0"/>
            </a:br>
            <a:endParaRPr lang="en-IE" dirty="0"/>
          </a:p>
          <a:p>
            <a:r>
              <a:rPr lang="en-IE" dirty="0"/>
              <a:t>Final Dataset 88336 rows, 1619 injuries.</a:t>
            </a:r>
            <a:br>
              <a:rPr lang="en-IE" dirty="0"/>
            </a:br>
            <a:endParaRPr lang="en-IE" dirty="0"/>
          </a:p>
          <a:p>
            <a:r>
              <a:rPr lang="en-IE" dirty="0"/>
              <a:t>Key features: Down, distance, yard-line, GSR etc.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531240-0C59-7D1B-9E94-4F32172FAC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0724" y="944167"/>
            <a:ext cx="3704527" cy="2190916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3B46A82-8302-7AA1-92D1-45AAAE4329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3347" y="3436219"/>
            <a:ext cx="3771904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49953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460291-2354-4802-FCF4-7623FA8C5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b="1" dirty="0"/>
              <a:t>Proposed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E35168-D74C-0D57-1155-0E185AE362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635" y="2221992"/>
            <a:ext cx="7440475" cy="2777711"/>
          </a:xfrm>
        </p:spPr>
        <p:txBody>
          <a:bodyPr/>
          <a:lstStyle/>
          <a:p>
            <a:r>
              <a:rPr lang="en-IE" dirty="0"/>
              <a:t>Utilise Machine Learning to predict injury occurrence.</a:t>
            </a:r>
          </a:p>
          <a:p>
            <a:r>
              <a:rPr lang="en-IE" dirty="0"/>
              <a:t>Starting with basic feature set – incremental improvements.</a:t>
            </a:r>
          </a:p>
          <a:p>
            <a:r>
              <a:rPr lang="en-IE" dirty="0"/>
              <a:t>Test numerous models.</a:t>
            </a:r>
          </a:p>
          <a:p>
            <a:r>
              <a:rPr lang="en-IE" dirty="0"/>
              <a:t>Evaluate results. </a:t>
            </a:r>
          </a:p>
          <a:p>
            <a:r>
              <a:rPr lang="en-IE" dirty="0"/>
              <a:t>Transition to explainability &amp; gather insights.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92871AB-A792-85B1-05A9-128DC3CC62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3222" y="2221992"/>
            <a:ext cx="4406566" cy="2467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80354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02163-86CA-A325-95CC-024DAC3C5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b="1" dirty="0"/>
              <a:t>Feature Engineering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712473-3A05-6A50-D9C7-E6EEDEA34D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636" y="2221992"/>
            <a:ext cx="6113120" cy="3739896"/>
          </a:xfrm>
        </p:spPr>
        <p:txBody>
          <a:bodyPr/>
          <a:lstStyle/>
          <a:p>
            <a:r>
              <a:rPr lang="en-IE" dirty="0"/>
              <a:t>Logically relating to injuries – domain knowledge</a:t>
            </a:r>
          </a:p>
          <a:p>
            <a:pPr marL="0" indent="0">
              <a:buNone/>
            </a:pPr>
            <a:endParaRPr lang="en-IE" dirty="0"/>
          </a:p>
          <a:p>
            <a:r>
              <a:rPr lang="en-IE" dirty="0"/>
              <a:t>Game-state features – 3</a:t>
            </a:r>
            <a:r>
              <a:rPr lang="en-IE" baseline="30000" dirty="0"/>
              <a:t>rd</a:t>
            </a:r>
            <a:r>
              <a:rPr lang="en-IE" dirty="0"/>
              <a:t>&amp;long, goal-line situation</a:t>
            </a:r>
          </a:p>
          <a:p>
            <a:pPr marL="0" indent="0">
              <a:buNone/>
            </a:pPr>
            <a:endParaRPr lang="en-IE" dirty="0"/>
          </a:p>
          <a:p>
            <a:r>
              <a:rPr lang="en-IE" dirty="0"/>
              <a:t>External Features – Temperature and Precipitation</a:t>
            </a:r>
          </a:p>
          <a:p>
            <a:pPr marL="0" indent="0">
              <a:buNone/>
            </a:pPr>
            <a:endParaRPr lang="en-IE" dirty="0"/>
          </a:p>
          <a:p>
            <a:r>
              <a:rPr lang="en-IE" dirty="0"/>
              <a:t>Team Attributes – Rest and Strategy</a:t>
            </a:r>
          </a:p>
          <a:p>
            <a:pPr marL="0" indent="0">
              <a:buNone/>
            </a:pPr>
            <a:endParaRPr lang="en-IE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D4171FC-4C24-94AD-454D-E5F908F7E4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45" r="745" b="11432"/>
          <a:stretch/>
        </p:blipFill>
        <p:spPr bwMode="auto">
          <a:xfrm>
            <a:off x="7006597" y="2317687"/>
            <a:ext cx="4862493" cy="3123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81862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C6C213-33E3-6DC5-0512-FD3B003BC1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b="1" dirty="0"/>
              <a:t>Modelling</a:t>
            </a:r>
            <a:endParaRPr lang="en-I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D24B18-48CE-9214-A4E9-5C2973E38A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635" y="2221992"/>
            <a:ext cx="6555571" cy="3739896"/>
          </a:xfrm>
        </p:spPr>
        <p:txBody>
          <a:bodyPr/>
          <a:lstStyle/>
          <a:p>
            <a:r>
              <a:rPr lang="en-IE" dirty="0"/>
              <a:t>K-fold cross-validation: balancing of classes. </a:t>
            </a:r>
          </a:p>
          <a:p>
            <a:r>
              <a:rPr lang="en-IE" dirty="0"/>
              <a:t>Baseline Decision Trees</a:t>
            </a:r>
          </a:p>
          <a:p>
            <a:r>
              <a:rPr lang="en-IE" dirty="0"/>
              <a:t>Tested ensemble methods</a:t>
            </a:r>
          </a:p>
          <a:p>
            <a:r>
              <a:rPr lang="en-IE" dirty="0"/>
              <a:t>Hyperparameter Tuning &amp; Feature Engineering</a:t>
            </a:r>
          </a:p>
          <a:p>
            <a:r>
              <a:rPr lang="en-IE" dirty="0"/>
              <a:t>Best overall model – Gradient Boosting: 59.6% accuracy, 58.8% precision, 61.7% recall. 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EF6DCC55-6AA4-A4DB-08E0-41327358C5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6206" y="2136808"/>
            <a:ext cx="4620527" cy="2932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33957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27" name="Rectangle 5126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2BE87A-C1C0-DFE2-1671-9AFECEB7E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088" y="909637"/>
            <a:ext cx="6400800" cy="1307592"/>
          </a:xfrm>
        </p:spPr>
        <p:txBody>
          <a:bodyPr>
            <a:normAutofit/>
          </a:bodyPr>
          <a:lstStyle/>
          <a:p>
            <a:r>
              <a:rPr lang="en-IE" b="1" dirty="0"/>
              <a:t>Explainability</a:t>
            </a:r>
          </a:p>
        </p:txBody>
      </p:sp>
      <p:cxnSp>
        <p:nvCxnSpPr>
          <p:cNvPr id="5129" name="Straight Connector 5128">
            <a:extLst>
              <a:ext uri="{FF2B5EF4-FFF2-40B4-BE49-F238E27FC236}">
                <a16:creationId xmlns:a16="http://schemas.microsoft.com/office/drawing/2014/main" id="{8E813B4C-6731-0B72-5252-A79AB0E20B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4672" y="723900"/>
            <a:ext cx="10588752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62C762-1083-E83D-352F-DB10085318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088" y="2221992"/>
            <a:ext cx="6400800" cy="3739896"/>
          </a:xfrm>
        </p:spPr>
        <p:txBody>
          <a:bodyPr>
            <a:normAutofit/>
          </a:bodyPr>
          <a:lstStyle/>
          <a:p>
            <a:r>
              <a:rPr lang="en-IE" dirty="0"/>
              <a:t>Low ROI from modelling approach</a:t>
            </a:r>
          </a:p>
          <a:p>
            <a:r>
              <a:rPr lang="en-IE" dirty="0"/>
              <a:t>Return to Decision Trees – easily interpretable.</a:t>
            </a:r>
          </a:p>
          <a:p>
            <a:r>
              <a:rPr lang="en-IE" dirty="0"/>
              <a:t>Extracted rules from 3 folds</a:t>
            </a:r>
          </a:p>
          <a:p>
            <a:r>
              <a:rPr lang="en-IE" dirty="0"/>
              <a:t>Collected accuracy and usage of rules and terms.</a:t>
            </a:r>
          </a:p>
          <a:p>
            <a:r>
              <a:rPr lang="en-IE" dirty="0"/>
              <a:t>Scoring system for terms </a:t>
            </a:r>
            <a:r>
              <a:rPr lang="en-IE" dirty="0">
                <a:sym typeface="Wingdings" panose="05000000000000000000" pitchFamily="2" charset="2"/>
              </a:rPr>
              <a:t></a:t>
            </a:r>
            <a:r>
              <a:rPr lang="en-IE" dirty="0"/>
              <a:t> Feature Importance Ranking</a:t>
            </a:r>
          </a:p>
        </p:txBody>
      </p:sp>
      <p:pic>
        <p:nvPicPr>
          <p:cNvPr id="5122" name="Picture 2" descr="A black and white text&#10;&#10;AI-generated content may be incorrect.">
            <a:extLst>
              <a:ext uri="{FF2B5EF4-FFF2-40B4-BE49-F238E27FC236}">
                <a16:creationId xmlns:a16="http://schemas.microsoft.com/office/drawing/2014/main" id="{354E15DE-0648-C2A2-04B9-CD6FE5497C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487920" y="1479889"/>
            <a:ext cx="3903980" cy="4526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131" name="Straight Connector 5130">
            <a:extLst>
              <a:ext uri="{FF2B5EF4-FFF2-40B4-BE49-F238E27FC236}">
                <a16:creationId xmlns:a16="http://schemas.microsoft.com/office/drawing/2014/main" id="{6E0E8146-6E65-2E6C-0C86-547E3C9254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9065" y="6145599"/>
            <a:ext cx="1058283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41247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3" name="Rectangle 1032">
            <a:extLst>
              <a:ext uri="{FF2B5EF4-FFF2-40B4-BE49-F238E27FC236}">
                <a16:creationId xmlns:a16="http://schemas.microsoft.com/office/drawing/2014/main" id="{E53615EE-C559-4E03-999B-5477F1626F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9B253B-738D-1C12-3F19-117688BD8C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088" y="909637"/>
            <a:ext cx="5958216" cy="1316736"/>
          </a:xfrm>
        </p:spPr>
        <p:txBody>
          <a:bodyPr>
            <a:normAutofit/>
          </a:bodyPr>
          <a:lstStyle/>
          <a:p>
            <a:r>
              <a:rPr lang="en-IE" b="1" dirty="0"/>
              <a:t>Explainability</a:t>
            </a:r>
          </a:p>
        </p:txBody>
      </p:sp>
      <p:cxnSp>
        <p:nvCxnSpPr>
          <p:cNvPr id="1035" name="Straight Connector 1034">
            <a:extLst>
              <a:ext uri="{FF2B5EF4-FFF2-40B4-BE49-F238E27FC236}">
                <a16:creationId xmlns:a16="http://schemas.microsoft.com/office/drawing/2014/main" id="{799A8EBD-049C-48E6-97ED-C9102D78FC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2376"/>
            <a:ext cx="57150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5E494E-6714-C1A5-8D14-642CB4AAE6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088" y="2550336"/>
            <a:ext cx="4777259" cy="1757327"/>
          </a:xfrm>
        </p:spPr>
        <p:txBody>
          <a:bodyPr>
            <a:normAutofit lnSpcReduction="10000"/>
          </a:bodyPr>
          <a:lstStyle/>
          <a:p>
            <a:r>
              <a:rPr lang="en-IE" dirty="0"/>
              <a:t>Concentration of misclassifications</a:t>
            </a:r>
          </a:p>
          <a:p>
            <a:r>
              <a:rPr lang="en-IE" dirty="0"/>
              <a:t>Feature importance ranking</a:t>
            </a:r>
          </a:p>
          <a:p>
            <a:r>
              <a:rPr lang="en-IE" dirty="0"/>
              <a:t>Feature importance validity</a:t>
            </a:r>
          </a:p>
          <a:p>
            <a:r>
              <a:rPr lang="en-IE" dirty="0"/>
              <a:t>Weighted model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5768D49-31C2-7885-0523-819ECF4504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862116" y="722376"/>
            <a:ext cx="2577082" cy="2596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37" name="Straight Connector 1036">
            <a:extLst>
              <a:ext uri="{FF2B5EF4-FFF2-40B4-BE49-F238E27FC236}">
                <a16:creationId xmlns:a16="http://schemas.microsoft.com/office/drawing/2014/main" id="{07AB7C5C-C091-4C25-B1BD-93E2F6948C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38546"/>
            <a:ext cx="5715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47C6FDDE-1B09-D89E-6714-B8B5D87A61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17228" y="3812948"/>
            <a:ext cx="5958216" cy="2596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16601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D23E49-5D87-C701-476D-970D4CFBC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b="1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F29C4D-F5A9-2510-04BE-E064620584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635" y="2221992"/>
            <a:ext cx="6143785" cy="3739896"/>
          </a:xfrm>
        </p:spPr>
        <p:txBody>
          <a:bodyPr/>
          <a:lstStyle/>
          <a:p>
            <a:r>
              <a:rPr lang="en-IE" dirty="0"/>
              <a:t>Attempted a very difficult task</a:t>
            </a:r>
          </a:p>
          <a:p>
            <a:pPr marL="0" indent="0">
              <a:buNone/>
            </a:pPr>
            <a:endParaRPr lang="en-IE" dirty="0"/>
          </a:p>
          <a:p>
            <a:r>
              <a:rPr lang="en-IE" dirty="0"/>
              <a:t>Scarcity of injury occurrence within NFL games</a:t>
            </a:r>
          </a:p>
          <a:p>
            <a:pPr marL="0" indent="0">
              <a:buNone/>
            </a:pPr>
            <a:endParaRPr lang="en-IE" dirty="0"/>
          </a:p>
          <a:p>
            <a:r>
              <a:rPr lang="en-IE" dirty="0"/>
              <a:t>Gained valuable insights from Explainability</a:t>
            </a:r>
          </a:p>
          <a:p>
            <a:pPr marL="0" indent="0">
              <a:buNone/>
            </a:pPr>
            <a:endParaRPr lang="en-IE" dirty="0"/>
          </a:p>
          <a:p>
            <a:r>
              <a:rPr lang="en-IE" dirty="0"/>
              <a:t>Future work would utilise more player-specific data.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F9A1730E-77AA-EDFA-FA85-1C04DB0B5E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6285" y="2425566"/>
            <a:ext cx="4027371" cy="2569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5846839"/>
      </p:ext>
    </p:extLst>
  </p:cSld>
  <p:clrMapOvr>
    <a:masterClrMapping/>
  </p:clrMapOvr>
</p:sld>
</file>

<file path=ppt/theme/theme1.xml><?xml version="1.0" encoding="utf-8"?>
<a:theme xmlns:a="http://schemas.openxmlformats.org/drawingml/2006/main" name="ChronicleVTI">
  <a:themeElements>
    <a:clrScheme name="Chronicle">
      <a:dk1>
        <a:srgbClr val="000000"/>
      </a:dk1>
      <a:lt1>
        <a:srgbClr val="FFFFFF"/>
      </a:lt1>
      <a:dk2>
        <a:srgbClr val="1C1C32"/>
      </a:dk2>
      <a:lt2>
        <a:srgbClr val="F8F4F1"/>
      </a:lt2>
      <a:accent1>
        <a:srgbClr val="734B67"/>
      </a:accent1>
      <a:accent2>
        <a:srgbClr val="959EBB"/>
      </a:accent2>
      <a:accent3>
        <a:srgbClr val="596781"/>
      </a:accent3>
      <a:accent4>
        <a:srgbClr val="7F6E8C"/>
      </a:accent4>
      <a:accent5>
        <a:srgbClr val="DB9A8F"/>
      </a:accent5>
      <a:accent6>
        <a:srgbClr val="C29AB1"/>
      </a:accent6>
      <a:hlink>
        <a:srgbClr val="778BA2"/>
      </a:hlink>
      <a:folHlink>
        <a:srgbClr val="A27C99"/>
      </a:folHlink>
    </a:clrScheme>
    <a:fontScheme name="Univers Calisto">
      <a:majorFont>
        <a:latin typeface="Univers Condensed"/>
        <a:ea typeface=""/>
        <a:cs typeface=""/>
      </a:majorFont>
      <a:minorFont>
        <a:latin typeface="Calisto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 w="12700" cap="flat" cmpd="sng" algn="ctr">
          <a:noFill/>
          <a:prstDash val="solid"/>
          <a:miter lim="800000"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chemeClr val="accent1">
                  <a:shade val="50000"/>
                </a:schemeClr>
              </a:solidFill>
              <a:prstDash val="solid"/>
              <a:miter lim="800000"/>
            </a14:hiddenLine>
          </a:ext>
        </a:extLst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ChronicleVTI" id="{508E4D90-5116-4BF0-876B-3F422DD1F65F}" vid="{AA21DC3D-92A8-43A4-8358-ED428371CD5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6147</TotalTime>
  <Words>293</Words>
  <Application>Microsoft Macintosh PowerPoint</Application>
  <PresentationFormat>Widescreen</PresentationFormat>
  <Paragraphs>61</Paragraphs>
  <Slides>10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Calisto MT</vt:lpstr>
      <vt:lpstr>Univers Condensed</vt:lpstr>
      <vt:lpstr>Wingdings</vt:lpstr>
      <vt:lpstr>ChronicleVTI</vt:lpstr>
      <vt:lpstr>Examining the Factors Influencing Injuries in the NFL</vt:lpstr>
      <vt:lpstr>The Problem:</vt:lpstr>
      <vt:lpstr>The Dataset</vt:lpstr>
      <vt:lpstr>Proposed approach</vt:lpstr>
      <vt:lpstr>Feature Engineering</vt:lpstr>
      <vt:lpstr>Modelling</vt:lpstr>
      <vt:lpstr>Explainability</vt:lpstr>
      <vt:lpstr>Explainability</vt:lpstr>
      <vt:lpstr>Conclusion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Eoin Quinn</dc:creator>
  <cp:lastModifiedBy>Ronan Kelly</cp:lastModifiedBy>
  <cp:revision>22</cp:revision>
  <dcterms:created xsi:type="dcterms:W3CDTF">2025-04-30T15:43:22Z</dcterms:created>
  <dcterms:modified xsi:type="dcterms:W3CDTF">2025-05-10T08:53:51Z</dcterms:modified>
</cp:coreProperties>
</file>